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2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3" r:id="rId8"/>
    <p:sldId id="264" r:id="rId9"/>
    <p:sldId id="265" r:id="rId10"/>
    <p:sldId id="268" r:id="rId11"/>
    <p:sldId id="282" r:id="rId12"/>
    <p:sldId id="283" r:id="rId13"/>
    <p:sldId id="262" r:id="rId14"/>
    <p:sldId id="266" r:id="rId15"/>
    <p:sldId id="267" r:id="rId16"/>
    <p:sldId id="274" r:id="rId17"/>
    <p:sldId id="275" r:id="rId18"/>
    <p:sldId id="284" r:id="rId19"/>
    <p:sldId id="285" r:id="rId20"/>
    <p:sldId id="286" r:id="rId21"/>
    <p:sldId id="287" r:id="rId22"/>
    <p:sldId id="288" r:id="rId23"/>
    <p:sldId id="269" r:id="rId24"/>
    <p:sldId id="270" r:id="rId25"/>
    <p:sldId id="271" r:id="rId26"/>
    <p:sldId id="272" r:id="rId27"/>
    <p:sldId id="273" r:id="rId28"/>
    <p:sldId id="276" r:id="rId29"/>
    <p:sldId id="289" r:id="rId30"/>
    <p:sldId id="279" r:id="rId31"/>
    <p:sldId id="290" r:id="rId32"/>
    <p:sldId id="277" r:id="rId33"/>
    <p:sldId id="291" r:id="rId34"/>
    <p:sldId id="280" r:id="rId35"/>
    <p:sldId id="281" r:id="rId36"/>
    <p:sldId id="292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7" d="100"/>
          <a:sy n="77" d="100"/>
        </p:scale>
        <p:origin x="-229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3E497-0E4F-B24F-B804-6FB59DDC0D22}" type="datetimeFigureOut">
              <a:rPr lang="en-US" smtClean="0"/>
              <a:t>26/11/2015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99672-707C-7541-94D4-F365673EF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044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3E497-0E4F-B24F-B804-6FB59DDC0D22}" type="datetimeFigureOut">
              <a:rPr lang="en-US" smtClean="0"/>
              <a:t>26/11/2015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99672-707C-7541-94D4-F365673EF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052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3E497-0E4F-B24F-B804-6FB59DDC0D22}" type="datetimeFigureOut">
              <a:rPr lang="en-US" smtClean="0"/>
              <a:t>26/11/2015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99672-707C-7541-94D4-F365673EF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746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3E497-0E4F-B24F-B804-6FB59DDC0D22}" type="datetimeFigureOut">
              <a:rPr lang="en-US" smtClean="0"/>
              <a:t>26/11/2015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99672-707C-7541-94D4-F365673EF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63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3E497-0E4F-B24F-B804-6FB59DDC0D22}" type="datetimeFigureOut">
              <a:rPr lang="en-US" smtClean="0"/>
              <a:t>26/11/2015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99672-707C-7541-94D4-F365673EF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744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3E497-0E4F-B24F-B804-6FB59DDC0D22}" type="datetimeFigureOut">
              <a:rPr lang="en-US" smtClean="0"/>
              <a:t>26/11/2015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99672-707C-7541-94D4-F365673EF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887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3E497-0E4F-B24F-B804-6FB59DDC0D22}" type="datetimeFigureOut">
              <a:rPr lang="en-US" smtClean="0"/>
              <a:t>26/11/2015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99672-707C-7541-94D4-F365673EF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678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3E497-0E4F-B24F-B804-6FB59DDC0D22}" type="datetimeFigureOut">
              <a:rPr lang="en-US" smtClean="0"/>
              <a:t>26/11/2015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99672-707C-7541-94D4-F365673EF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08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3E497-0E4F-B24F-B804-6FB59DDC0D22}" type="datetimeFigureOut">
              <a:rPr lang="en-US" smtClean="0"/>
              <a:t>26/11/2015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99672-707C-7541-94D4-F365673EF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041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3E497-0E4F-B24F-B804-6FB59DDC0D22}" type="datetimeFigureOut">
              <a:rPr lang="en-US" smtClean="0"/>
              <a:t>26/11/2015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99672-707C-7541-94D4-F365673EF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987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3E497-0E4F-B24F-B804-6FB59DDC0D22}" type="datetimeFigureOut">
              <a:rPr lang="en-US" smtClean="0"/>
              <a:t>26/11/2015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99672-707C-7541-94D4-F365673EF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00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3E497-0E4F-B24F-B804-6FB59DDC0D22}" type="datetimeFigureOut">
              <a:rPr lang="en-US" smtClean="0"/>
              <a:t>26/11/2015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99672-707C-7541-94D4-F365673EF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importance of </a:t>
            </a:r>
            <a:br>
              <a:rPr lang="en-US" dirty="0" smtClean="0"/>
            </a:br>
            <a:r>
              <a:rPr lang="en-US" dirty="0" smtClean="0"/>
              <a:t>version control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Xing Chen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181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it comes to writing code: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1501"/>
          </a:xfrm>
        </p:spPr>
        <p:txBody>
          <a:bodyPr>
            <a:normAutofit/>
          </a:bodyPr>
          <a:lstStyle/>
          <a:p>
            <a:r>
              <a:rPr lang="en-US" dirty="0" smtClean="0"/>
              <a:t>It is hard to remember what you have done</a:t>
            </a:r>
          </a:p>
          <a:p>
            <a:r>
              <a:rPr lang="en-US" dirty="0" smtClean="0"/>
              <a:t>It is hard to stay disciplined enough to keep a manual record of what you have done</a:t>
            </a:r>
          </a:p>
          <a:p>
            <a:r>
              <a:rPr lang="en-US" dirty="0" smtClean="0"/>
              <a:t>You will need to look through old code to retrieve data or repeat analyses</a:t>
            </a:r>
          </a:p>
        </p:txBody>
      </p:sp>
    </p:spTree>
    <p:extLst>
      <p:ext uri="{BB962C8B-B14F-4D97-AF65-F5344CB8AC3E}">
        <p14:creationId xmlns:p14="http://schemas.microsoft.com/office/powerpoint/2010/main" val="2478544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7095"/>
            <a:ext cx="8229600" cy="4981501"/>
          </a:xfrm>
        </p:spPr>
        <p:txBody>
          <a:bodyPr>
            <a:normAutofit/>
          </a:bodyPr>
          <a:lstStyle/>
          <a:p>
            <a:r>
              <a:rPr lang="en-US" dirty="0" smtClean="0"/>
              <a:t>You will likely have to access your code/data from multiple locations</a:t>
            </a:r>
          </a:p>
        </p:txBody>
      </p:sp>
      <p:pic>
        <p:nvPicPr>
          <p:cNvPr id="5" name="Picture 4" descr="3c519a0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838" y="1401344"/>
            <a:ext cx="4377162" cy="3125294"/>
          </a:xfrm>
          <a:prstGeom prst="rect">
            <a:avLst/>
          </a:prstGeom>
        </p:spPr>
      </p:pic>
      <p:pic>
        <p:nvPicPr>
          <p:cNvPr id="6" name="Picture 5" descr="R12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686484"/>
            <a:ext cx="4228688" cy="3171516"/>
          </a:xfrm>
          <a:prstGeom prst="rect">
            <a:avLst/>
          </a:prstGeom>
        </p:spPr>
      </p:pic>
      <p:pic>
        <p:nvPicPr>
          <p:cNvPr id="7" name="Picture 6" descr="family-father-mother-kids-laptop-bed-work-breakfast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70"/>
          <a:stretch/>
        </p:blipFill>
        <p:spPr>
          <a:xfrm>
            <a:off x="4766838" y="4220469"/>
            <a:ext cx="4377162" cy="2637531"/>
          </a:xfrm>
          <a:prstGeom prst="rect">
            <a:avLst/>
          </a:prstGeom>
        </p:spPr>
      </p:pic>
      <p:pic>
        <p:nvPicPr>
          <p:cNvPr id="8" name="Picture 7" descr="healthy-mind-heart-body-hack-productivity-3-steps-coffee-shop-environment-laptop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01344"/>
            <a:ext cx="4228688" cy="28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21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96065"/>
            <a:ext cx="8229600" cy="4525963"/>
          </a:xfrm>
        </p:spPr>
        <p:txBody>
          <a:bodyPr/>
          <a:lstStyle/>
          <a:p>
            <a:r>
              <a:rPr lang="en-US" dirty="0" smtClean="0"/>
              <a:t>You may need to share data with collaborators, or write code together</a:t>
            </a:r>
            <a:endParaRPr lang="en-US" dirty="0"/>
          </a:p>
        </p:txBody>
      </p:sp>
      <p:pic>
        <p:nvPicPr>
          <p:cNvPr id="4" name="Picture 3" descr="Tron-earth-sm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3252"/>
            <a:ext cx="9144000" cy="48065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2241" y="4922028"/>
            <a:ext cx="710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  <a:reflection blurRad="6350" stA="60000" endA="900" endPos="60000" dist="60007" dir="5400000" sy="-100000" algn="bl" rotWithShape="0"/>
                </a:effectLst>
              </a:rPr>
              <a:t>FTP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  <a:reflection blurRad="6350" stA="60000" endA="900" endPos="60000" dist="60007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43034" y="3851444"/>
            <a:ext cx="1442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  <a:reflection blurRad="6350" stA="60000" endA="900" endPos="60000" dist="60007" dir="5400000" sy="-100000" algn="bl" rotWithShape="0"/>
                </a:effectLst>
              </a:rPr>
              <a:t>Dropbox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  <a:reflection blurRad="6350" stA="60000" endA="900" endPos="60000" dist="60007" dir="5400000" sy="-100000" algn="bl" rotWithShape="0"/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75206" y="5636316"/>
            <a:ext cx="983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  <a:reflection blurRad="6350" stA="60000" endA="900" endPos="60000" dist="60007" dir="5400000" sy="-100000" algn="bl" rotWithShape="0"/>
                </a:effectLst>
              </a:rPr>
              <a:t>Email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  <a:reflection blurRad="6350" stA="60000" endA="900" endPos="60000" dist="60007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59410" y="2841353"/>
            <a:ext cx="1593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  <a:reflection blurRad="6350" stA="60000" endA="900" endPos="60000" dist="60007" dir="5400000" sy="-100000" algn="bl" rotWithShape="0"/>
                </a:effectLst>
              </a:rPr>
              <a:t>t</a:t>
            </a: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  <a:reflection blurRad="6350" stA="60000" endA="900" endPos="60000" dist="60007" dir="5400000" sy="-100000" algn="bl" rotWithShape="0"/>
                </a:effectLst>
              </a:rPr>
              <a:t>he Cloud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  <a:reflection blurRad="6350" stA="60000" endA="900" endPos="60000" dist="60007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37801" y="6021392"/>
            <a:ext cx="3592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  <a:reflection blurRad="6350" stA="60000" endA="900" endPos="60000" dist="60007" dir="5400000" sy="-100000" algn="bl" rotWithShape="0"/>
                </a:effectLst>
              </a:rPr>
              <a:t>Portable storage media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  <a:reflection blurRad="6350" stA="60000" endA="900" endPos="60000" dist="6000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0792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make my life easier?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a solved problem</a:t>
            </a:r>
          </a:p>
          <a:p>
            <a:r>
              <a:rPr lang="en-US" dirty="0" smtClean="0"/>
              <a:t>Find user-friendly software tools to help you</a:t>
            </a:r>
          </a:p>
          <a:p>
            <a:r>
              <a:rPr lang="en-US" dirty="0" smtClean="0"/>
              <a:t>Automate repetitive processes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202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version control system?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Day 1: Did analysis X, version 1</a:t>
            </a:r>
          </a:p>
          <a:p>
            <a:r>
              <a:rPr lang="en-US" dirty="0" smtClean="0"/>
              <a:t>Day 2: Did analysis X, version 1.2</a:t>
            </a:r>
          </a:p>
          <a:p>
            <a:r>
              <a:rPr lang="en-US" dirty="0" smtClean="0"/>
              <a:t>Day 3: </a:t>
            </a:r>
            <a:r>
              <a:rPr lang="en-US" dirty="0"/>
              <a:t>D</a:t>
            </a:r>
            <a:r>
              <a:rPr lang="en-US" dirty="0" smtClean="0"/>
              <a:t>id analysis X, version 1.3</a:t>
            </a:r>
          </a:p>
          <a:p>
            <a:r>
              <a:rPr lang="en-US" dirty="0" smtClean="0"/>
              <a:t>Day 4: Did analysis Y, version 1</a:t>
            </a:r>
          </a:p>
          <a:p>
            <a:r>
              <a:rPr lang="en-US" dirty="0" smtClean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4129651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version control system?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Day 1: Did analysis X, version 0</a:t>
            </a:r>
          </a:p>
          <a:p>
            <a:r>
              <a:rPr lang="en-US" dirty="0" smtClean="0"/>
              <a:t>Day 2: Did analysis X, version 1.1</a:t>
            </a:r>
          </a:p>
          <a:p>
            <a:r>
              <a:rPr lang="en-US" dirty="0" smtClean="0"/>
              <a:t>Day 3: </a:t>
            </a:r>
            <a:r>
              <a:rPr lang="en-US" dirty="0"/>
              <a:t>D</a:t>
            </a:r>
            <a:r>
              <a:rPr lang="en-US" dirty="0" smtClean="0"/>
              <a:t>id analysis X, version 1.2</a:t>
            </a:r>
          </a:p>
          <a:p>
            <a:r>
              <a:rPr lang="en-US" dirty="0" smtClean="0"/>
              <a:t>Day 4: Did analysis Y, version 0</a:t>
            </a:r>
          </a:p>
          <a:p>
            <a:r>
              <a:rPr lang="en-US" dirty="0" smtClean="0"/>
              <a:t>….</a:t>
            </a:r>
          </a:p>
          <a:p>
            <a:r>
              <a:rPr lang="en-US" dirty="0" smtClean="0"/>
              <a:t>Day 250: Did analysis F, version 10.13;</a:t>
            </a:r>
          </a:p>
          <a:p>
            <a:r>
              <a:rPr lang="en-US" dirty="0"/>
              <a:t>a</a:t>
            </a:r>
            <a:r>
              <a:rPr lang="en-US" dirty="0" smtClean="0"/>
              <a:t>nalysis K, version 2.4; analysis X, version 801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968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4638"/>
            <a:ext cx="8229600" cy="6583362"/>
          </a:xfrm>
        </p:spPr>
        <p:txBody>
          <a:bodyPr>
            <a:normAutofit/>
          </a:bodyPr>
          <a:lstStyle/>
          <a:p>
            <a:r>
              <a:rPr lang="en-GB" dirty="0" smtClean="0"/>
              <a:t>A VCS </a:t>
            </a:r>
            <a:r>
              <a:rPr lang="en-GB" dirty="0"/>
              <a:t>records changes to a file or set of files over </a:t>
            </a:r>
            <a:r>
              <a:rPr lang="en-GB" dirty="0" smtClean="0"/>
              <a:t>time, </a:t>
            </a:r>
            <a:r>
              <a:rPr lang="en-GB" dirty="0"/>
              <a:t>so that you can recall specific versions later. </a:t>
            </a:r>
            <a:endParaRPr lang="en-GB" dirty="0" smtClean="0"/>
          </a:p>
          <a:p>
            <a:r>
              <a:rPr lang="en-GB" dirty="0" smtClean="0"/>
              <a:t>Allows </a:t>
            </a:r>
            <a:r>
              <a:rPr lang="en-GB" dirty="0"/>
              <a:t>you to: </a:t>
            </a:r>
            <a:endParaRPr lang="en-GB" dirty="0" smtClean="0"/>
          </a:p>
          <a:p>
            <a:r>
              <a:rPr lang="en-GB" dirty="0" smtClean="0"/>
              <a:t>View history of changes</a:t>
            </a:r>
            <a:r>
              <a:rPr lang="en-GB" dirty="0"/>
              <a:t>; </a:t>
            </a:r>
            <a:endParaRPr lang="en-GB" dirty="0" smtClean="0"/>
          </a:p>
          <a:p>
            <a:r>
              <a:rPr lang="en-GB" dirty="0" smtClean="0"/>
              <a:t>‘Roll </a:t>
            </a:r>
            <a:r>
              <a:rPr lang="en-GB" dirty="0"/>
              <a:t>back’ </a:t>
            </a:r>
            <a:r>
              <a:rPr lang="en-GB" dirty="0" smtClean="0"/>
              <a:t>changes to in non-chronological order to restore previous versions; </a:t>
            </a:r>
          </a:p>
          <a:p>
            <a:r>
              <a:rPr lang="en-GB" dirty="0" smtClean="0"/>
              <a:t>Synchronise </a:t>
            </a:r>
            <a:r>
              <a:rPr lang="en-GB" dirty="0"/>
              <a:t>your files across multiple locations; </a:t>
            </a:r>
            <a:endParaRPr lang="en-GB" dirty="0" smtClean="0"/>
          </a:p>
          <a:p>
            <a:r>
              <a:rPr lang="en-GB" dirty="0"/>
              <a:t>R</a:t>
            </a:r>
            <a:r>
              <a:rPr lang="en-GB" dirty="0" smtClean="0"/>
              <a:t>etrieve </a:t>
            </a:r>
            <a:r>
              <a:rPr lang="en-GB" dirty="0"/>
              <a:t>files from duplicate repositories if some of your repositories get lost. 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030212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You can easily check what you did before, revert files to a previous state, review changes over time, debug problems, and more. </a:t>
            </a:r>
          </a:p>
          <a:p>
            <a:r>
              <a:rPr lang="en-GB" i="1" dirty="0" smtClean="0"/>
              <a:t>If you screw things up or lose files, it allows you to recover relatively painlessly.</a:t>
            </a:r>
            <a:endParaRPr lang="en-US" i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020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Dropbox</a:t>
            </a:r>
            <a:endParaRPr lang="en-US" dirty="0" smtClean="0"/>
          </a:p>
          <a:p>
            <a:r>
              <a:rPr lang="en-US" dirty="0"/>
              <a:t>By default, </a:t>
            </a:r>
            <a:r>
              <a:rPr lang="en-US" dirty="0" err="1"/>
              <a:t>Dropbox</a:t>
            </a:r>
            <a:r>
              <a:rPr lang="en-US" dirty="0"/>
              <a:t> saves all deleted and previous versions of your files for </a:t>
            </a:r>
            <a:r>
              <a:rPr lang="en-US" b="1" dirty="0"/>
              <a:t>30 days</a:t>
            </a:r>
            <a:r>
              <a:rPr lang="en-US" dirty="0"/>
              <a:t>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Possible to purchase </a:t>
            </a:r>
            <a:r>
              <a:rPr lang="en-US" dirty="0"/>
              <a:t>Extended Version </a:t>
            </a:r>
            <a:r>
              <a:rPr lang="en-US" dirty="0" smtClean="0"/>
              <a:t>History: </a:t>
            </a:r>
          </a:p>
          <a:p>
            <a:r>
              <a:rPr lang="en-US" dirty="0" smtClean="0"/>
              <a:t>revert </a:t>
            </a:r>
            <a:r>
              <a:rPr lang="en-US" dirty="0"/>
              <a:t>to </a:t>
            </a:r>
            <a:r>
              <a:rPr lang="en-US" dirty="0" smtClean="0"/>
              <a:t>or </a:t>
            </a:r>
            <a:r>
              <a:rPr lang="en-US" dirty="0"/>
              <a:t>recover a </a:t>
            </a:r>
            <a:r>
              <a:rPr lang="en-US" dirty="0" smtClean="0"/>
              <a:t>file </a:t>
            </a:r>
            <a:r>
              <a:rPr lang="en-US" dirty="0"/>
              <a:t>at any time within </a:t>
            </a:r>
            <a:r>
              <a:rPr lang="en-US" b="1" dirty="0"/>
              <a:t>a year</a:t>
            </a:r>
            <a:r>
              <a:rPr lang="en-US" dirty="0"/>
              <a:t> of </a:t>
            </a:r>
            <a:r>
              <a:rPr lang="en-US" dirty="0" smtClean="0"/>
              <a:t>subscription.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788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ropbox.tif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" r="280"/>
          <a:stretch/>
        </p:blipFill>
        <p:spPr>
          <a:xfrm>
            <a:off x="0" y="790809"/>
            <a:ext cx="9060253" cy="4708525"/>
          </a:xfrm>
        </p:spPr>
      </p:pic>
    </p:spTree>
    <p:extLst>
      <p:ext uri="{BB962C8B-B14F-4D97-AF65-F5344CB8AC3E}">
        <p14:creationId xmlns:p14="http://schemas.microsoft.com/office/powerpoint/2010/main" val="3965076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ak-tree-sprea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7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356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ropbox2.tif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" r="365"/>
          <a:stretch/>
        </p:blipFill>
        <p:spPr>
          <a:xfrm>
            <a:off x="0" y="427909"/>
            <a:ext cx="9077414" cy="4708525"/>
          </a:xfrm>
        </p:spPr>
      </p:pic>
    </p:spTree>
    <p:extLst>
      <p:ext uri="{BB962C8B-B14F-4D97-AF65-F5344CB8AC3E}">
        <p14:creationId xmlns:p14="http://schemas.microsoft.com/office/powerpoint/2010/main" val="2711194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AutoHistory</a:t>
            </a:r>
            <a:endParaRPr lang="en-US" dirty="0" smtClean="0"/>
          </a:p>
          <a:p>
            <a:r>
              <a:rPr lang="en-GB" dirty="0"/>
              <a:t>A</a:t>
            </a:r>
            <a:r>
              <a:rPr lang="en-GB" dirty="0" smtClean="0"/>
              <a:t> </a:t>
            </a:r>
            <a:r>
              <a:rPr lang="en-GB" dirty="0"/>
              <a:t>plugin for MS </a:t>
            </a:r>
            <a:r>
              <a:rPr lang="en-GB" dirty="0" smtClean="0"/>
              <a:t>Word 2010  </a:t>
            </a:r>
            <a:r>
              <a:rPr lang="en-GB" dirty="0"/>
              <a:t>that makes automatic backups of your documents at </a:t>
            </a:r>
            <a:r>
              <a:rPr lang="en-GB" dirty="0" err="1"/>
              <a:t>preset</a:t>
            </a:r>
            <a:r>
              <a:rPr lang="en-GB" dirty="0"/>
              <a:t> intervals. </a:t>
            </a:r>
            <a:endParaRPr lang="en-GB" dirty="0" smtClean="0"/>
          </a:p>
          <a:p>
            <a:r>
              <a:rPr lang="en-GB" dirty="0" smtClean="0"/>
              <a:t>If </a:t>
            </a:r>
            <a:r>
              <a:rPr lang="en-GB" dirty="0"/>
              <a:t>you are working on very large documents (e.g. a thesis), it may interrupt your work flow for a few seconds while it saves the file, but it can be very helpful in the event that your computer crashes.</a:t>
            </a:r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01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MS Word </a:t>
            </a:r>
            <a:r>
              <a:rPr lang="en-US" dirty="0" err="1" smtClean="0"/>
              <a:t>Autosave</a:t>
            </a:r>
            <a:r>
              <a:rPr lang="en-US" dirty="0" smtClean="0"/>
              <a:t> versions</a:t>
            </a:r>
            <a:endParaRPr lang="en-US" dirty="0"/>
          </a:p>
        </p:txBody>
      </p:sp>
      <p:pic>
        <p:nvPicPr>
          <p:cNvPr id="4" name="Picture 3" descr="word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14368"/>
            <a:ext cx="4337888" cy="4364231"/>
          </a:xfrm>
          <a:prstGeom prst="rect">
            <a:avLst/>
          </a:prstGeom>
        </p:spPr>
      </p:pic>
      <p:pic>
        <p:nvPicPr>
          <p:cNvPr id="5" name="Picture 4" descr="word2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88" y="2897066"/>
            <a:ext cx="61087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435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distributed version control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http://git-scm.com/figures/18333fig0103-t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264" y="1319636"/>
            <a:ext cx="4809754" cy="54177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7130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Snapshots of your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Method 1: Keep track of changes</a:t>
            </a:r>
            <a:endParaRPr lang="en-US" dirty="0"/>
          </a:p>
        </p:txBody>
      </p:sp>
      <p:pic>
        <p:nvPicPr>
          <p:cNvPr id="4" name="Picture 3" descr="http://git-scm.com/figures/18333fig0104-t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76" y="2700966"/>
            <a:ext cx="7672933" cy="34251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7003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Snapshots of your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Method 2: Keep track of complete picture at any given time</a:t>
            </a:r>
            <a:endParaRPr lang="en-US" dirty="0"/>
          </a:p>
        </p:txBody>
      </p:sp>
      <p:pic>
        <p:nvPicPr>
          <p:cNvPr id="4" name="Picture 3" descr="http://git-scm.com/figures/18333fig0105-t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160" y="2721756"/>
            <a:ext cx="7653793" cy="34044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8378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how VCS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http://git-scm.com/figures/18333fig0106-t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355" y="1417638"/>
            <a:ext cx="5454299" cy="50179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9621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basic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 smtClean="0"/>
              <a:t>Modify files </a:t>
            </a:r>
            <a:r>
              <a:rPr lang="en-GB" dirty="0"/>
              <a:t>in your working directory.</a:t>
            </a:r>
          </a:p>
          <a:p>
            <a:pPr lvl="0"/>
            <a:r>
              <a:rPr lang="en-GB" dirty="0" smtClean="0"/>
              <a:t>‘Stage’ the </a:t>
            </a:r>
            <a:r>
              <a:rPr lang="en-GB" dirty="0"/>
              <a:t>files, adding snapshots of them to your staging area.</a:t>
            </a:r>
          </a:p>
          <a:p>
            <a:pPr lvl="0"/>
            <a:r>
              <a:rPr lang="en-GB" dirty="0" smtClean="0"/>
              <a:t>Make a commit: take a snapshot of the </a:t>
            </a:r>
            <a:r>
              <a:rPr lang="en-GB" dirty="0"/>
              <a:t>files </a:t>
            </a:r>
            <a:r>
              <a:rPr lang="en-GB" dirty="0" smtClean="0"/>
              <a:t>in </a:t>
            </a:r>
            <a:r>
              <a:rPr lang="en-GB" dirty="0"/>
              <a:t>the staging area and </a:t>
            </a:r>
            <a:r>
              <a:rPr lang="en-GB" dirty="0" smtClean="0"/>
              <a:t>store </a:t>
            </a:r>
            <a:r>
              <a:rPr lang="en-GB" dirty="0"/>
              <a:t>that snapshot permanently </a:t>
            </a:r>
            <a:r>
              <a:rPr lang="en-GB" dirty="0" smtClean="0"/>
              <a:t>in your records.</a:t>
            </a: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8511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VCS: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32915"/>
          </a:xfrm>
        </p:spPr>
        <p:txBody>
          <a:bodyPr>
            <a:normAutofit fontScale="85000" lnSpcReduction="20000"/>
          </a:bodyPr>
          <a:lstStyle/>
          <a:p>
            <a:r>
              <a:rPr lang="en-GB" dirty="0" smtClean="0"/>
              <a:t>Set </a:t>
            </a:r>
            <a:r>
              <a:rPr lang="en-GB" dirty="0"/>
              <a:t>up a ‘</a:t>
            </a:r>
            <a:r>
              <a:rPr lang="en-GB" dirty="0" smtClean="0"/>
              <a:t>repository’: Store </a:t>
            </a:r>
            <a:r>
              <a:rPr lang="en-GB" dirty="0"/>
              <a:t>your code in a designated </a:t>
            </a:r>
            <a:r>
              <a:rPr lang="en-GB" dirty="0" smtClean="0"/>
              <a:t>set </a:t>
            </a:r>
            <a:r>
              <a:rPr lang="en-GB" dirty="0"/>
              <a:t>of </a:t>
            </a:r>
            <a:r>
              <a:rPr lang="en-GB" dirty="0" smtClean="0"/>
              <a:t>folders. </a:t>
            </a:r>
          </a:p>
          <a:p>
            <a:r>
              <a:rPr lang="en-GB" dirty="0" smtClean="0"/>
              <a:t>The </a:t>
            </a:r>
            <a:r>
              <a:rPr lang="en-GB" dirty="0"/>
              <a:t>Git software </a:t>
            </a:r>
            <a:r>
              <a:rPr lang="en-GB" dirty="0" smtClean="0"/>
              <a:t>automatically keeps track </a:t>
            </a:r>
            <a:r>
              <a:rPr lang="en-GB" dirty="0"/>
              <a:t>of all the files within the selected folders </a:t>
            </a:r>
            <a:r>
              <a:rPr lang="en-GB" dirty="0" smtClean="0"/>
              <a:t>(like </a:t>
            </a:r>
            <a:r>
              <a:rPr lang="en-GB" dirty="0" err="1" smtClean="0"/>
              <a:t>Dropbox</a:t>
            </a:r>
            <a:r>
              <a:rPr lang="en-GB" dirty="0" smtClean="0"/>
              <a:t> folders).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2595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VCS: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32915"/>
          </a:xfrm>
        </p:spPr>
        <p:txBody>
          <a:bodyPr>
            <a:normAutofit fontScale="85000" lnSpcReduction="20000"/>
          </a:bodyPr>
          <a:lstStyle/>
          <a:p>
            <a:r>
              <a:rPr lang="en-GB" dirty="0" smtClean="0"/>
              <a:t>Set </a:t>
            </a:r>
            <a:r>
              <a:rPr lang="en-GB" dirty="0"/>
              <a:t>up a ‘</a:t>
            </a:r>
            <a:r>
              <a:rPr lang="en-GB" dirty="0" smtClean="0"/>
              <a:t>repository’: Store </a:t>
            </a:r>
            <a:r>
              <a:rPr lang="en-GB" dirty="0"/>
              <a:t>your code in a designated </a:t>
            </a:r>
            <a:r>
              <a:rPr lang="en-GB" dirty="0" smtClean="0"/>
              <a:t>set </a:t>
            </a:r>
            <a:r>
              <a:rPr lang="en-GB" dirty="0"/>
              <a:t>of </a:t>
            </a:r>
            <a:r>
              <a:rPr lang="en-GB" dirty="0" smtClean="0"/>
              <a:t>folders. </a:t>
            </a:r>
          </a:p>
          <a:p>
            <a:r>
              <a:rPr lang="en-GB" dirty="0" smtClean="0"/>
              <a:t>The </a:t>
            </a:r>
            <a:r>
              <a:rPr lang="en-GB" dirty="0"/>
              <a:t>Git software </a:t>
            </a:r>
            <a:r>
              <a:rPr lang="en-GB" dirty="0" smtClean="0"/>
              <a:t>automatically keeps track </a:t>
            </a:r>
            <a:r>
              <a:rPr lang="en-GB" dirty="0"/>
              <a:t>of all the files within the selected folders </a:t>
            </a:r>
            <a:r>
              <a:rPr lang="en-GB" dirty="0" smtClean="0"/>
              <a:t>(like </a:t>
            </a:r>
            <a:r>
              <a:rPr lang="en-GB" dirty="0" err="1" smtClean="0"/>
              <a:t>Dropbox</a:t>
            </a:r>
            <a:r>
              <a:rPr lang="en-GB" dirty="0" smtClean="0"/>
              <a:t> folders). </a:t>
            </a:r>
            <a:endParaRPr lang="en-GB" dirty="0"/>
          </a:p>
        </p:txBody>
      </p:sp>
      <p:pic>
        <p:nvPicPr>
          <p:cNvPr id="4" name="Picture 3" descr="github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9144000" cy="515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91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nature of PhD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PhD projects are like trees:</a:t>
            </a:r>
          </a:p>
          <a:p>
            <a:r>
              <a:rPr lang="en-US" dirty="0" smtClean="0"/>
              <a:t>They start out small, but grow complex, unwieldy, and out of control</a:t>
            </a:r>
            <a:endParaRPr lang="en-US" dirty="0"/>
          </a:p>
        </p:txBody>
      </p:sp>
      <p:pic>
        <p:nvPicPr>
          <p:cNvPr id="5" name="Picture 4" descr="Oak-sapling-Quercus-robur-0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136" y="3534267"/>
            <a:ext cx="4711208" cy="282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8132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VCS: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903068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Each </a:t>
            </a:r>
            <a:r>
              <a:rPr lang="en-GB" dirty="0"/>
              <a:t>time you make a ‘commit’ to your repository, you are provided with a comment box, into which you can enter your reasons for making your modifications. </a:t>
            </a:r>
            <a:endParaRPr lang="en-GB" dirty="0" smtClean="0"/>
          </a:p>
          <a:p>
            <a:r>
              <a:rPr lang="en-GB" dirty="0"/>
              <a:t>When you make modifications to your code, you can view the modified and the original versions side by side.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1679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VCS: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32915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Each </a:t>
            </a:r>
            <a:r>
              <a:rPr lang="en-GB" dirty="0"/>
              <a:t>time you make a ‘commit’ to your repository, you are provided with a comment box, into which you can enter your reasons for making your modifications. </a:t>
            </a:r>
            <a:endParaRPr lang="en-US" dirty="0"/>
          </a:p>
        </p:txBody>
      </p:sp>
      <p:pic>
        <p:nvPicPr>
          <p:cNvPr id="4" name="Picture 3" descr="gitbub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9144000" cy="526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347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VCS: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91708"/>
          </a:xfrm>
        </p:spPr>
        <p:txBody>
          <a:bodyPr>
            <a:normAutofit fontScale="85000" lnSpcReduction="20000"/>
          </a:bodyPr>
          <a:lstStyle/>
          <a:p>
            <a:r>
              <a:rPr lang="en-GB" dirty="0" smtClean="0"/>
              <a:t>If </a:t>
            </a:r>
            <a:r>
              <a:rPr lang="en-GB" dirty="0"/>
              <a:t>you want to retrieve a previous version, you </a:t>
            </a:r>
            <a:r>
              <a:rPr lang="en-GB" dirty="0" smtClean="0"/>
              <a:t>can:</a:t>
            </a:r>
          </a:p>
          <a:p>
            <a:r>
              <a:rPr lang="en-GB" dirty="0" smtClean="0"/>
              <a:t>‘Roll </a:t>
            </a:r>
            <a:r>
              <a:rPr lang="en-GB" dirty="0"/>
              <a:t>back’ your edits; </a:t>
            </a:r>
            <a:endParaRPr lang="en-GB" dirty="0" smtClean="0"/>
          </a:p>
          <a:p>
            <a:r>
              <a:rPr lang="en-GB" dirty="0"/>
              <a:t>D</a:t>
            </a:r>
            <a:r>
              <a:rPr lang="en-GB" dirty="0" smtClean="0"/>
              <a:t>ownload </a:t>
            </a:r>
            <a:r>
              <a:rPr lang="en-GB" dirty="0"/>
              <a:t>the previous version and save it under a different name; </a:t>
            </a:r>
            <a:endParaRPr lang="en-GB" dirty="0" smtClean="0"/>
          </a:p>
          <a:p>
            <a:r>
              <a:rPr lang="en-GB" dirty="0"/>
              <a:t>C</a:t>
            </a:r>
            <a:r>
              <a:rPr lang="en-GB" dirty="0" smtClean="0"/>
              <a:t>ompare </a:t>
            </a:r>
            <a:r>
              <a:rPr lang="en-GB" dirty="0"/>
              <a:t>the pieces of code by eye and make your changes manually</a:t>
            </a:r>
            <a:r>
              <a:rPr lang="en-GB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38960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VCS: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91708"/>
          </a:xfrm>
        </p:spPr>
        <p:txBody>
          <a:bodyPr>
            <a:normAutofit fontScale="85000" lnSpcReduction="20000"/>
          </a:bodyPr>
          <a:lstStyle/>
          <a:p>
            <a:r>
              <a:rPr lang="en-GB" dirty="0" smtClean="0"/>
              <a:t>If </a:t>
            </a:r>
            <a:r>
              <a:rPr lang="en-GB" dirty="0"/>
              <a:t>you want to retrieve a previous version, you </a:t>
            </a:r>
            <a:r>
              <a:rPr lang="en-GB" dirty="0" smtClean="0"/>
              <a:t>can:</a:t>
            </a:r>
          </a:p>
          <a:p>
            <a:r>
              <a:rPr lang="en-GB" dirty="0" smtClean="0"/>
              <a:t>‘Roll </a:t>
            </a:r>
            <a:r>
              <a:rPr lang="en-GB" dirty="0"/>
              <a:t>back’ your edits; </a:t>
            </a:r>
            <a:endParaRPr lang="en-GB" dirty="0" smtClean="0"/>
          </a:p>
          <a:p>
            <a:r>
              <a:rPr lang="en-GB" dirty="0"/>
              <a:t>D</a:t>
            </a:r>
            <a:r>
              <a:rPr lang="en-GB" dirty="0" smtClean="0"/>
              <a:t>ownload </a:t>
            </a:r>
            <a:r>
              <a:rPr lang="en-GB" dirty="0"/>
              <a:t>the previous version and save it under a different name; </a:t>
            </a:r>
            <a:endParaRPr lang="en-GB" dirty="0" smtClean="0"/>
          </a:p>
          <a:p>
            <a:r>
              <a:rPr lang="en-GB" dirty="0"/>
              <a:t>C</a:t>
            </a:r>
            <a:r>
              <a:rPr lang="en-GB" dirty="0" smtClean="0"/>
              <a:t>ompare </a:t>
            </a:r>
            <a:r>
              <a:rPr lang="en-GB" dirty="0"/>
              <a:t>the pieces of code by eye and make your changes manually</a:t>
            </a:r>
            <a:r>
              <a:rPr lang="en-GB" dirty="0" smtClean="0"/>
              <a:t>.</a:t>
            </a:r>
            <a:endParaRPr lang="en-GB" dirty="0"/>
          </a:p>
        </p:txBody>
      </p:sp>
      <p:pic>
        <p:nvPicPr>
          <p:cNvPr id="4" name="Picture 3" descr="github3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" t="11024" r="1511" b="7779"/>
          <a:stretch/>
        </p:blipFill>
        <p:spPr>
          <a:xfrm>
            <a:off x="115460" y="1417638"/>
            <a:ext cx="8890401" cy="417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5203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VCS software allows you/your </a:t>
            </a:r>
            <a:r>
              <a:rPr lang="en-GB" dirty="0"/>
              <a:t>collaborators to create branches and work separately, before </a:t>
            </a:r>
            <a:r>
              <a:rPr lang="en-GB" dirty="0" smtClean="0"/>
              <a:t>merging </a:t>
            </a:r>
            <a:r>
              <a:rPr lang="en-GB" dirty="0"/>
              <a:t>your branches.  </a:t>
            </a:r>
          </a:p>
          <a:p>
            <a:r>
              <a:rPr lang="en-GB" dirty="0" smtClean="0"/>
              <a:t>Useful </a:t>
            </a:r>
            <a:r>
              <a:rPr lang="en-GB" dirty="0"/>
              <a:t>when </a:t>
            </a:r>
            <a:r>
              <a:rPr lang="en-GB" dirty="0" smtClean="0"/>
              <a:t>a piece of </a:t>
            </a:r>
            <a:r>
              <a:rPr lang="en-GB" dirty="0"/>
              <a:t>code needs to be modified </a:t>
            </a:r>
            <a:r>
              <a:rPr lang="en-GB" dirty="0" smtClean="0"/>
              <a:t>simultaneously. </a:t>
            </a:r>
          </a:p>
          <a:p>
            <a:r>
              <a:rPr lang="en-GB" dirty="0" smtClean="0"/>
              <a:t>E.g. </a:t>
            </a:r>
            <a:r>
              <a:rPr lang="en-GB" dirty="0"/>
              <a:t>you </a:t>
            </a:r>
            <a:r>
              <a:rPr lang="en-GB" dirty="0" smtClean="0"/>
              <a:t>might have a working piece of code, but still be trying to improve it. Your newer code </a:t>
            </a:r>
            <a:r>
              <a:rPr lang="en-GB" dirty="0"/>
              <a:t>is in a </a:t>
            </a:r>
            <a:r>
              <a:rPr lang="en-GB" dirty="0" smtClean="0"/>
              <a:t>limbo </a:t>
            </a:r>
            <a:r>
              <a:rPr lang="en-GB" dirty="0"/>
              <a:t>state- not quite working and reliable yet.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9079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Maybe </a:t>
            </a:r>
            <a:r>
              <a:rPr lang="en-GB" dirty="0"/>
              <a:t>you </a:t>
            </a:r>
            <a:r>
              <a:rPr lang="en-GB" dirty="0" smtClean="0"/>
              <a:t>need your </a:t>
            </a:r>
            <a:r>
              <a:rPr lang="en-GB" dirty="0"/>
              <a:t>original version in the interim, or your collaborator </a:t>
            </a:r>
            <a:r>
              <a:rPr lang="en-GB" dirty="0" smtClean="0"/>
              <a:t>is modifying the original version. </a:t>
            </a:r>
          </a:p>
          <a:p>
            <a:r>
              <a:rPr lang="en-GB" dirty="0" smtClean="0"/>
              <a:t>By </a:t>
            </a:r>
            <a:r>
              <a:rPr lang="en-GB" dirty="0"/>
              <a:t>creating a </a:t>
            </a:r>
            <a:r>
              <a:rPr lang="en-GB" dirty="0" smtClean="0"/>
              <a:t>‘branch,’ you </a:t>
            </a:r>
            <a:r>
              <a:rPr lang="en-GB" dirty="0"/>
              <a:t>can modify it in peace and quiet, while other analyses are run using the previous version. </a:t>
            </a:r>
            <a:endParaRPr lang="en-GB" dirty="0" smtClean="0"/>
          </a:p>
          <a:p>
            <a:r>
              <a:rPr lang="en-GB" dirty="0" smtClean="0"/>
              <a:t>Then</a:t>
            </a:r>
            <a:r>
              <a:rPr lang="en-GB" dirty="0"/>
              <a:t>, once you have sorted the bugs out and modified </a:t>
            </a:r>
            <a:r>
              <a:rPr lang="en-GB" dirty="0" smtClean="0"/>
              <a:t>the new branch </a:t>
            </a:r>
            <a:r>
              <a:rPr lang="en-GB" dirty="0"/>
              <a:t>to your satisfaction, you can merge the branches.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1363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Branching</a:t>
            </a:r>
            <a:endParaRPr lang="en-US" dirty="0"/>
          </a:p>
        </p:txBody>
      </p:sp>
      <p:pic>
        <p:nvPicPr>
          <p:cNvPr id="4" name="Content Placeholder 3" descr="branching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" r="604"/>
          <a:stretch/>
        </p:blipFill>
        <p:spPr>
          <a:xfrm>
            <a:off x="0" y="2322899"/>
            <a:ext cx="9144000" cy="3164036"/>
          </a:xfrm>
        </p:spPr>
      </p:pic>
    </p:spTree>
    <p:extLst>
      <p:ext uri="{BB962C8B-B14F-4D97-AF65-F5344CB8AC3E}">
        <p14:creationId xmlns:p14="http://schemas.microsoft.com/office/powerpoint/2010/main" val="619357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planning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872" r="-1271"/>
          <a:stretch/>
        </p:blipFill>
        <p:spPr>
          <a:xfrm>
            <a:off x="188942" y="2061936"/>
            <a:ext cx="8995272" cy="3678495"/>
          </a:xfrm>
        </p:spPr>
      </p:pic>
    </p:spTree>
    <p:extLst>
      <p:ext uri="{BB962C8B-B14F-4D97-AF65-F5344CB8AC3E}">
        <p14:creationId xmlns:p14="http://schemas.microsoft.com/office/powerpoint/2010/main" val="1401256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planning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872" r="35404"/>
          <a:stretch/>
        </p:blipFill>
        <p:spPr>
          <a:xfrm>
            <a:off x="188942" y="2061936"/>
            <a:ext cx="5765482" cy="3678495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l="-412" t="7176" r="44728" b="31837"/>
          <a:stretch/>
        </p:blipFill>
        <p:spPr>
          <a:xfrm>
            <a:off x="-58469" y="2325862"/>
            <a:ext cx="9575655" cy="22433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53388" y="1995956"/>
            <a:ext cx="6354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</a:t>
            </a:r>
            <a:r>
              <a:rPr lang="en-US" sz="1400" dirty="0" smtClean="0"/>
              <a:t>ear 5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7261422" y="2001587"/>
            <a:ext cx="6354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</a:t>
            </a:r>
            <a:r>
              <a:rPr lang="en-US" sz="1400" dirty="0" smtClean="0"/>
              <a:t>ear 6</a:t>
            </a:r>
            <a:endParaRPr lang="en-US" sz="1400" dirty="0"/>
          </a:p>
        </p:txBody>
      </p:sp>
      <p:sp>
        <p:nvSpPr>
          <p:cNvPr id="7" name="Multiply 6"/>
          <p:cNvSpPr/>
          <p:nvPr/>
        </p:nvSpPr>
        <p:spPr>
          <a:xfrm>
            <a:off x="1237069" y="4148621"/>
            <a:ext cx="5805976" cy="1567071"/>
          </a:xfrm>
          <a:prstGeom prst="mathMultiply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8934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planning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872" r="35404"/>
          <a:stretch/>
        </p:blipFill>
        <p:spPr>
          <a:xfrm>
            <a:off x="188942" y="2061936"/>
            <a:ext cx="5765482" cy="3678495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l="-412" t="7176" r="44728" b="31837"/>
          <a:stretch/>
        </p:blipFill>
        <p:spPr>
          <a:xfrm>
            <a:off x="-58469" y="2325862"/>
            <a:ext cx="9575655" cy="22433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53388" y="1995956"/>
            <a:ext cx="6354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</a:t>
            </a:r>
            <a:r>
              <a:rPr lang="en-US" sz="1400" dirty="0" smtClean="0"/>
              <a:t>ear 5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7261422" y="2001587"/>
            <a:ext cx="6354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</a:t>
            </a:r>
            <a:r>
              <a:rPr lang="en-US" sz="1400" dirty="0" smtClean="0"/>
              <a:t>ear 6</a:t>
            </a:r>
            <a:endParaRPr lang="en-US" sz="1400" dirty="0"/>
          </a:p>
        </p:txBody>
      </p:sp>
      <p:sp>
        <p:nvSpPr>
          <p:cNvPr id="7" name="Multiply 6"/>
          <p:cNvSpPr/>
          <p:nvPr/>
        </p:nvSpPr>
        <p:spPr>
          <a:xfrm>
            <a:off x="1237069" y="4148621"/>
            <a:ext cx="5805976" cy="1567071"/>
          </a:xfrm>
          <a:prstGeom prst="mathMultiply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8" name="Up Arrow 7"/>
          <p:cNvSpPr/>
          <p:nvPr/>
        </p:nvSpPr>
        <p:spPr>
          <a:xfrm>
            <a:off x="6119364" y="4701215"/>
            <a:ext cx="329887" cy="1220666"/>
          </a:xfrm>
          <a:prstGeom prst="up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/>
          <p:cNvSpPr/>
          <p:nvPr/>
        </p:nvSpPr>
        <p:spPr>
          <a:xfrm>
            <a:off x="7566970" y="4701215"/>
            <a:ext cx="329887" cy="1220666"/>
          </a:xfrm>
          <a:prstGeom prst="up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558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6795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You select a method to </a:t>
            </a:r>
            <a:r>
              <a:rPr lang="en-US" dirty="0" err="1" smtClean="0"/>
              <a:t>analyse</a:t>
            </a:r>
            <a:r>
              <a:rPr lang="en-US" dirty="0" smtClean="0"/>
              <a:t> your data-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It doesn’t give the results you were expecting, and your professor says, “do …….”</a:t>
            </a:r>
            <a:endParaRPr lang="en-US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1" t="58200" r="63433" b="4204"/>
          <a:stretch/>
        </p:blipFill>
        <p:spPr>
          <a:xfrm>
            <a:off x="2111264" y="2325864"/>
            <a:ext cx="1632931" cy="188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10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6795"/>
            <a:ext cx="8229600" cy="534439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You try something else…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								and something else…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				and something else..</a:t>
            </a:r>
          </a:p>
          <a:p>
            <a:pPr marL="0" indent="0">
              <a:buNone/>
            </a:pPr>
            <a:r>
              <a:rPr lang="en-US" dirty="0" smtClean="0"/>
              <a:t>						till you forget what you’ve done</a:t>
            </a:r>
            <a:endParaRPr lang="en-US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5" t="8403" r="64350" b="55980"/>
          <a:stretch/>
        </p:blipFill>
        <p:spPr>
          <a:xfrm>
            <a:off x="4890202" y="1286795"/>
            <a:ext cx="1517472" cy="1781513"/>
          </a:xfrm>
          <a:prstGeom prst="rect">
            <a:avLst/>
          </a:prstGeom>
        </p:spPr>
      </p:pic>
      <p:pic>
        <p:nvPicPr>
          <p:cNvPr id="5" name="Content Placeholder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52" t="8652" r="15403" b="55652"/>
          <a:stretch/>
        </p:blipFill>
        <p:spPr>
          <a:xfrm>
            <a:off x="6658007" y="2420896"/>
            <a:ext cx="1517472" cy="1785454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46" t="59766" r="14109"/>
          <a:stretch/>
        </p:blipFill>
        <p:spPr>
          <a:xfrm>
            <a:off x="940173" y="4206350"/>
            <a:ext cx="1517472" cy="2012451"/>
          </a:xfrm>
          <a:prstGeom prst="rect">
            <a:avLst/>
          </a:prstGeom>
        </p:spPr>
      </p:pic>
      <p:pic>
        <p:nvPicPr>
          <p:cNvPr id="7" name="Content Placeholder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1" t="58200" r="63433" b="4204"/>
          <a:stretch/>
        </p:blipFill>
        <p:spPr>
          <a:xfrm>
            <a:off x="2111264" y="2325864"/>
            <a:ext cx="1632931" cy="188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522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Combinatorial explosion of…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</a:p>
          <a:p>
            <a:r>
              <a:rPr lang="en-US" dirty="0" smtClean="0"/>
              <a:t>Figures</a:t>
            </a:r>
          </a:p>
          <a:p>
            <a:r>
              <a:rPr lang="en-US" dirty="0" smtClean="0"/>
              <a:t>Tables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Analyses</a:t>
            </a:r>
          </a:p>
          <a:p>
            <a:r>
              <a:rPr lang="en-US" dirty="0" smtClean="0"/>
              <a:t>Code</a:t>
            </a:r>
          </a:p>
          <a:p>
            <a:r>
              <a:rPr lang="en-US" dirty="0" smtClean="0"/>
              <a:t>Statistical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958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982</Words>
  <Application>Microsoft Macintosh PowerPoint</Application>
  <PresentationFormat>On-screen Show (4:3)</PresentationFormat>
  <Paragraphs>128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The importance of  version control </vt:lpstr>
      <vt:lpstr>PowerPoint Presentation</vt:lpstr>
      <vt:lpstr>The nature of PhD projects</vt:lpstr>
      <vt:lpstr>Project planning</vt:lpstr>
      <vt:lpstr>Project planning</vt:lpstr>
      <vt:lpstr>Project planning</vt:lpstr>
      <vt:lpstr>Data analysis</vt:lpstr>
      <vt:lpstr>Data analysis</vt:lpstr>
      <vt:lpstr>Combinatorial explosion of… </vt:lpstr>
      <vt:lpstr>When it comes to writing code:</vt:lpstr>
      <vt:lpstr>PowerPoint Presentation</vt:lpstr>
      <vt:lpstr>PowerPoint Presentation</vt:lpstr>
      <vt:lpstr>How do I make my life easier?</vt:lpstr>
      <vt:lpstr>What is a version control system?</vt:lpstr>
      <vt:lpstr>What is a version control system?</vt:lpstr>
      <vt:lpstr>PowerPoint Presentation</vt:lpstr>
      <vt:lpstr>In summary</vt:lpstr>
      <vt:lpstr>Examples</vt:lpstr>
      <vt:lpstr>PowerPoint Presentation</vt:lpstr>
      <vt:lpstr>PowerPoint Presentation</vt:lpstr>
      <vt:lpstr>Examples</vt:lpstr>
      <vt:lpstr>Examples</vt:lpstr>
      <vt:lpstr>A distributed version control system</vt:lpstr>
      <vt:lpstr>Snapshots of your code</vt:lpstr>
      <vt:lpstr>Snapshots of your code</vt:lpstr>
      <vt:lpstr>Example of how VCS works</vt:lpstr>
      <vt:lpstr>The basic workflow</vt:lpstr>
      <vt:lpstr>Example VCS: Git</vt:lpstr>
      <vt:lpstr>Example VCS: Git</vt:lpstr>
      <vt:lpstr>Example VCS: Git</vt:lpstr>
      <vt:lpstr>Example VCS: Git</vt:lpstr>
      <vt:lpstr>Example VCS: Git</vt:lpstr>
      <vt:lpstr>Example VCS: Git</vt:lpstr>
      <vt:lpstr>Branching</vt:lpstr>
      <vt:lpstr>PowerPoint Presentation</vt:lpstr>
      <vt:lpstr>Branching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importance of  version control </dc:title>
  <dc:creator>Xing Chen</dc:creator>
  <cp:lastModifiedBy>Xing Chen</cp:lastModifiedBy>
  <cp:revision>15</cp:revision>
  <dcterms:created xsi:type="dcterms:W3CDTF">2015-11-09T21:05:48Z</dcterms:created>
  <dcterms:modified xsi:type="dcterms:W3CDTF">2015-11-26T10:28:51Z</dcterms:modified>
</cp:coreProperties>
</file>